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 id="2147483691" r:id="rId2"/>
  </p:sldMasterIdLst>
  <p:notesMasterIdLst>
    <p:notesMasterId r:id="rId13"/>
  </p:notesMasterIdLst>
  <p:sldIdLst>
    <p:sldId id="256" r:id="rId3"/>
    <p:sldId id="266" r:id="rId4"/>
    <p:sldId id="258" r:id="rId5"/>
    <p:sldId id="259" r:id="rId6"/>
    <p:sldId id="260" r:id="rId7"/>
    <p:sldId id="263" r:id="rId8"/>
    <p:sldId id="261" r:id="rId9"/>
    <p:sldId id="262"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9" d="100"/>
          <a:sy n="89" d="100"/>
        </p:scale>
        <p:origin x="437"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BBC202-DC67-419C-B58D-C732A999EC58}" type="datetimeFigureOut">
              <a:rPr lang="en-IN" smtClean="0"/>
              <a:t>05-08-2021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990F2A-5C49-4343-8C0A-DD7918D3AE07}" type="slidenum">
              <a:rPr lang="en-IN" smtClean="0"/>
              <a:t>‹#›</a:t>
            </a:fld>
            <a:endParaRPr lang="en-IN"/>
          </a:p>
        </p:txBody>
      </p:sp>
    </p:spTree>
    <p:extLst>
      <p:ext uri="{BB962C8B-B14F-4D97-AF65-F5344CB8AC3E}">
        <p14:creationId xmlns:p14="http://schemas.microsoft.com/office/powerpoint/2010/main" val="2581148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92839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p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9" name="Google Shape;509;p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178160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83149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790589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40092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402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6423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981896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737211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55224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6CC1E37-08CC-430E-8659-41371A219289}"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2844542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2769107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139498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19186055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331334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20118598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6CC1E37-08CC-430E-8659-41371A219289}"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1659479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6CC1E37-08CC-430E-8659-41371A219289}"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7535178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946759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36352543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2261346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6CC1E37-08CC-430E-8659-41371A219289}"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9666518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4638001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47242327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416110167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33873751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905311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31939008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buClr>
                <a:srgbClr val="000000"/>
              </a:buClr>
              <a:buFont typeface="Arial"/>
              <a:buNone/>
            </a:pPr>
            <a:endParaRPr lang="en-IN" kern="0"/>
          </a:p>
        </p:txBody>
      </p:sp>
      <p:sp>
        <p:nvSpPr>
          <p:cNvPr id="5" name="Footer Placeholder 4"/>
          <p:cNvSpPr>
            <a:spLocks noGrp="1"/>
          </p:cNvSpPr>
          <p:nvPr>
            <p:ph type="ftr" sz="quarter" idx="11"/>
          </p:nvPr>
        </p:nvSpPr>
        <p:spPr/>
        <p:txBody>
          <a:bodyPr/>
          <a:lstStyle/>
          <a:p>
            <a:pPr>
              <a:buClr>
                <a:srgbClr val="000000"/>
              </a:buClr>
              <a:buFont typeface="Arial"/>
              <a:buNone/>
            </a:pPr>
            <a:endParaRPr lang="en-IN" kern="0"/>
          </a:p>
        </p:txBody>
      </p:sp>
      <p:sp>
        <p:nvSpPr>
          <p:cNvPr id="6" name="Slide Number Placeholder 5"/>
          <p:cNvSpPr>
            <a:spLocks noGrp="1"/>
          </p:cNvSpPr>
          <p:nvPr>
            <p:ph type="sldNum" sz="quarter" idx="12"/>
          </p:nvPr>
        </p:nvSpPr>
        <p:spPr/>
        <p:txBody>
          <a:bodyPr/>
          <a:lstStyle/>
          <a:p>
            <a:pPr>
              <a:buClr>
                <a:srgbClr val="000000"/>
              </a:buClr>
              <a:buFont typeface="Arial"/>
              <a:buNone/>
            </a:pPr>
            <a:fld id="{00000000-1234-1234-1234-123412341234}" type="slidenum">
              <a:rPr lang="en-US" kern="0" smtClean="0"/>
              <a:pPr>
                <a:buClr>
                  <a:srgbClr val="000000"/>
                </a:buClr>
                <a:buFont typeface="Arial"/>
                <a:buNone/>
              </a:pPr>
              <a:t>‹#›</a:t>
            </a:fld>
            <a:endParaRPr lang="en-US" kern="0"/>
          </a:p>
        </p:txBody>
      </p:sp>
    </p:spTree>
    <p:extLst>
      <p:ext uri="{BB962C8B-B14F-4D97-AF65-F5344CB8AC3E}">
        <p14:creationId xmlns:p14="http://schemas.microsoft.com/office/powerpoint/2010/main" val="4279986270"/>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buClr>
                <a:srgbClr val="000000"/>
              </a:buClr>
              <a:buFont typeface="Arial"/>
              <a:buNone/>
            </a:pPr>
            <a:endParaRPr lang="en-IN" kern="0"/>
          </a:p>
        </p:txBody>
      </p:sp>
      <p:sp>
        <p:nvSpPr>
          <p:cNvPr id="5" name="Footer Placeholder 4"/>
          <p:cNvSpPr>
            <a:spLocks noGrp="1"/>
          </p:cNvSpPr>
          <p:nvPr>
            <p:ph type="ftr" sz="quarter" idx="11"/>
          </p:nvPr>
        </p:nvSpPr>
        <p:spPr/>
        <p:txBody>
          <a:bodyPr/>
          <a:lstStyle/>
          <a:p>
            <a:pPr>
              <a:buClr>
                <a:srgbClr val="000000"/>
              </a:buClr>
              <a:buFont typeface="Arial"/>
              <a:buNone/>
            </a:pPr>
            <a:endParaRPr lang="en-IN" kern="0"/>
          </a:p>
        </p:txBody>
      </p:sp>
      <p:sp>
        <p:nvSpPr>
          <p:cNvPr id="6" name="Slide Number Placeholder 5"/>
          <p:cNvSpPr>
            <a:spLocks noGrp="1"/>
          </p:cNvSpPr>
          <p:nvPr>
            <p:ph type="sldNum" sz="quarter" idx="12"/>
          </p:nvPr>
        </p:nvSpPr>
        <p:spPr/>
        <p:txBody>
          <a:bodyPr/>
          <a:lstStyle/>
          <a:p>
            <a:pPr>
              <a:buClr>
                <a:srgbClr val="000000"/>
              </a:buClr>
              <a:buFont typeface="Arial"/>
              <a:buNone/>
            </a:pPr>
            <a:fld id="{00000000-1234-1234-1234-123412341234}" type="slidenum">
              <a:rPr lang="en-US" kern="0" smtClean="0"/>
              <a:pPr>
                <a:buClr>
                  <a:srgbClr val="000000"/>
                </a:buClr>
                <a:buFont typeface="Arial"/>
                <a:buNone/>
              </a:pPr>
              <a:t>‹#›</a:t>
            </a:fld>
            <a:endParaRPr lang="en-US" kern="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14062746"/>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buClr>
                <a:srgbClr val="000000"/>
              </a:buClr>
              <a:buFont typeface="Arial"/>
              <a:buNone/>
            </a:pPr>
            <a:endParaRPr lang="en-IN" kern="0"/>
          </a:p>
        </p:txBody>
      </p:sp>
      <p:sp>
        <p:nvSpPr>
          <p:cNvPr id="5" name="Footer Placeholder 4"/>
          <p:cNvSpPr>
            <a:spLocks noGrp="1"/>
          </p:cNvSpPr>
          <p:nvPr>
            <p:ph type="ftr" sz="quarter" idx="11"/>
          </p:nvPr>
        </p:nvSpPr>
        <p:spPr/>
        <p:txBody>
          <a:bodyPr/>
          <a:lstStyle/>
          <a:p>
            <a:pPr>
              <a:buClr>
                <a:srgbClr val="000000"/>
              </a:buClr>
              <a:buFont typeface="Arial"/>
              <a:buNone/>
            </a:pPr>
            <a:endParaRPr lang="en-IN" kern="0"/>
          </a:p>
        </p:txBody>
      </p:sp>
      <p:sp>
        <p:nvSpPr>
          <p:cNvPr id="6" name="Slide Number Placeholder 5"/>
          <p:cNvSpPr>
            <a:spLocks noGrp="1"/>
          </p:cNvSpPr>
          <p:nvPr>
            <p:ph type="sldNum" sz="quarter" idx="12"/>
          </p:nvPr>
        </p:nvSpPr>
        <p:spPr/>
        <p:txBody>
          <a:bodyPr/>
          <a:lstStyle/>
          <a:p>
            <a:pPr>
              <a:buClr>
                <a:srgbClr val="000000"/>
              </a:buClr>
              <a:buFont typeface="Arial"/>
              <a:buNone/>
            </a:pPr>
            <a:fld id="{00000000-1234-1234-1234-123412341234}" type="slidenum">
              <a:rPr lang="en-US" kern="0" smtClean="0"/>
              <a:pPr>
                <a:buClr>
                  <a:srgbClr val="000000"/>
                </a:buClr>
                <a:buFont typeface="Arial"/>
                <a:buNone/>
              </a:pPr>
              <a:t>‹#›</a:t>
            </a:fld>
            <a:endParaRPr lang="en-US" kern="0"/>
          </a:p>
        </p:txBody>
      </p:sp>
    </p:spTree>
    <p:extLst>
      <p:ext uri="{BB962C8B-B14F-4D97-AF65-F5344CB8AC3E}">
        <p14:creationId xmlns:p14="http://schemas.microsoft.com/office/powerpoint/2010/main" val="3937661309"/>
      </p:ext>
    </p:extLst>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buClr>
                <a:srgbClr val="000000"/>
              </a:buClr>
              <a:buFont typeface="Arial"/>
              <a:buNone/>
            </a:pPr>
            <a:endParaRPr lang="en-IN" kern="0"/>
          </a:p>
        </p:txBody>
      </p:sp>
      <p:sp>
        <p:nvSpPr>
          <p:cNvPr id="5" name="Footer Placeholder 4"/>
          <p:cNvSpPr>
            <a:spLocks noGrp="1"/>
          </p:cNvSpPr>
          <p:nvPr>
            <p:ph type="ftr" sz="quarter" idx="11"/>
          </p:nvPr>
        </p:nvSpPr>
        <p:spPr/>
        <p:txBody>
          <a:bodyPr/>
          <a:lstStyle/>
          <a:p>
            <a:pPr>
              <a:buClr>
                <a:srgbClr val="000000"/>
              </a:buClr>
              <a:buFont typeface="Arial"/>
              <a:buNone/>
            </a:pPr>
            <a:endParaRPr lang="en-IN" kern="0"/>
          </a:p>
        </p:txBody>
      </p:sp>
      <p:sp>
        <p:nvSpPr>
          <p:cNvPr id="6" name="Slide Number Placeholder 5"/>
          <p:cNvSpPr>
            <a:spLocks noGrp="1"/>
          </p:cNvSpPr>
          <p:nvPr>
            <p:ph type="sldNum" sz="quarter" idx="12"/>
          </p:nvPr>
        </p:nvSpPr>
        <p:spPr/>
        <p:txBody>
          <a:bodyPr/>
          <a:lstStyle/>
          <a:p>
            <a:pPr>
              <a:buClr>
                <a:srgbClr val="000000"/>
              </a:buClr>
              <a:buFont typeface="Arial"/>
              <a:buNone/>
            </a:pPr>
            <a:fld id="{00000000-1234-1234-1234-123412341234}" type="slidenum">
              <a:rPr lang="en-US" kern="0" smtClean="0"/>
              <a:pPr>
                <a:buClr>
                  <a:srgbClr val="000000"/>
                </a:buClr>
                <a:buFont typeface="Arial"/>
                <a:buNone/>
              </a:pPr>
              <a:t>‹#›</a:t>
            </a:fld>
            <a:endParaRPr lang="en-US" kern="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4678119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63042394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buClr>
                <a:srgbClr val="000000"/>
              </a:buClr>
              <a:buFont typeface="Arial"/>
              <a:buNone/>
            </a:pPr>
            <a:endParaRPr lang="en-IN" kern="0"/>
          </a:p>
        </p:txBody>
      </p:sp>
      <p:sp>
        <p:nvSpPr>
          <p:cNvPr id="5" name="Footer Placeholder 4"/>
          <p:cNvSpPr>
            <a:spLocks noGrp="1"/>
          </p:cNvSpPr>
          <p:nvPr>
            <p:ph type="ftr" sz="quarter" idx="11"/>
          </p:nvPr>
        </p:nvSpPr>
        <p:spPr/>
        <p:txBody>
          <a:bodyPr/>
          <a:lstStyle/>
          <a:p>
            <a:pPr>
              <a:buClr>
                <a:srgbClr val="000000"/>
              </a:buClr>
              <a:buFont typeface="Arial"/>
              <a:buNone/>
            </a:pPr>
            <a:endParaRPr lang="en-IN" kern="0"/>
          </a:p>
        </p:txBody>
      </p:sp>
      <p:sp>
        <p:nvSpPr>
          <p:cNvPr id="6" name="Slide Number Placeholder 5"/>
          <p:cNvSpPr>
            <a:spLocks noGrp="1"/>
          </p:cNvSpPr>
          <p:nvPr>
            <p:ph type="sldNum" sz="quarter" idx="12"/>
          </p:nvPr>
        </p:nvSpPr>
        <p:spPr/>
        <p:txBody>
          <a:bodyPr/>
          <a:lstStyle/>
          <a:p>
            <a:pPr>
              <a:buClr>
                <a:srgbClr val="000000"/>
              </a:buClr>
              <a:buFont typeface="Arial"/>
              <a:buNone/>
            </a:pPr>
            <a:fld id="{00000000-1234-1234-1234-123412341234}" type="slidenum">
              <a:rPr lang="en-US" kern="0" smtClean="0"/>
              <a:pPr>
                <a:buClr>
                  <a:srgbClr val="000000"/>
                </a:buClr>
                <a:buFont typeface="Arial"/>
                <a:buNone/>
              </a:pPr>
              <a:t>‹#›</a:t>
            </a:fld>
            <a:endParaRPr lang="en-US" kern="0"/>
          </a:p>
        </p:txBody>
      </p:sp>
    </p:spTree>
    <p:extLst>
      <p:ext uri="{BB962C8B-B14F-4D97-AF65-F5344CB8AC3E}">
        <p14:creationId xmlns:p14="http://schemas.microsoft.com/office/powerpoint/2010/main" val="1068884815"/>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168105442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0000000-1234-1234-1234-123412341234}" type="slidenum">
              <a:rPr lang="en-US" smtClean="0"/>
              <a:pPr/>
              <a:t>‹#›</a:t>
            </a:fld>
            <a:endParaRPr lang="en-US"/>
          </a:p>
        </p:txBody>
      </p:sp>
    </p:spTree>
    <p:extLst>
      <p:ext uri="{BB962C8B-B14F-4D97-AF65-F5344CB8AC3E}">
        <p14:creationId xmlns:p14="http://schemas.microsoft.com/office/powerpoint/2010/main" val="6724967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1_Default" type="tx">
  <p:cSld name="1_Default">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4"/>
          <p:cNvSpPr txBox="1">
            <a:spLocks noGrp="1"/>
          </p:cNvSpPr>
          <p:nvPr>
            <p:ph type="sldNum" idx="12"/>
          </p:nvPr>
        </p:nvSpPr>
        <p:spPr>
          <a:xfrm rot="-5400000">
            <a:off x="11188966" y="5589604"/>
            <a:ext cx="1316039" cy="452647"/>
          </a:xfrm>
          <a:prstGeom prst="rect">
            <a:avLst/>
          </a:prstGeom>
          <a:noFill/>
          <a:ln>
            <a:noFill/>
          </a:ln>
        </p:spPr>
        <p:txBody>
          <a:bodyPr spcFirstLastPara="1" wrap="square" lIns="91425" tIns="45700" rIns="91425" bIns="45700" anchor="ctr" anchorCtr="0">
            <a:noAutofit/>
          </a:bodyPr>
          <a:lstStyle>
            <a:lvl1pPr marL="0" marR="0" lvl="0" indent="0" algn="r">
              <a:spcBef>
                <a:spcPts val="0"/>
              </a:spcBef>
              <a:buNone/>
              <a:defRPr>
                <a:latin typeface="Calibri"/>
                <a:ea typeface="Calibri"/>
                <a:cs typeface="Calibri"/>
                <a:sym typeface="Calibri"/>
              </a:defRPr>
            </a:lvl1pPr>
            <a:lvl2pPr marL="0" marR="0" lvl="1" indent="0" algn="r">
              <a:spcBef>
                <a:spcPts val="0"/>
              </a:spcBef>
              <a:buNone/>
              <a:defRPr>
                <a:latin typeface="Calibri"/>
                <a:ea typeface="Calibri"/>
                <a:cs typeface="Calibri"/>
                <a:sym typeface="Calibri"/>
              </a:defRPr>
            </a:lvl2pPr>
            <a:lvl3pPr marL="0" marR="0" lvl="2" indent="0" algn="r">
              <a:spcBef>
                <a:spcPts val="0"/>
              </a:spcBef>
              <a:buNone/>
              <a:defRPr>
                <a:latin typeface="Calibri"/>
                <a:ea typeface="Calibri"/>
                <a:cs typeface="Calibri"/>
                <a:sym typeface="Calibri"/>
              </a:defRPr>
            </a:lvl3pPr>
            <a:lvl4pPr marL="0" marR="0" lvl="3" indent="0" algn="r">
              <a:spcBef>
                <a:spcPts val="0"/>
              </a:spcBef>
              <a:buNone/>
              <a:defRPr>
                <a:latin typeface="Calibri"/>
                <a:ea typeface="Calibri"/>
                <a:cs typeface="Calibri"/>
                <a:sym typeface="Calibri"/>
              </a:defRPr>
            </a:lvl4pPr>
            <a:lvl5pPr marL="0" marR="0" lvl="4" indent="0" algn="r">
              <a:spcBef>
                <a:spcPts val="0"/>
              </a:spcBef>
              <a:buNone/>
              <a:defRPr>
                <a:latin typeface="Calibri"/>
                <a:ea typeface="Calibri"/>
                <a:cs typeface="Calibri"/>
                <a:sym typeface="Calibri"/>
              </a:defRPr>
            </a:lvl5pPr>
            <a:lvl6pPr marL="0" marR="0" lvl="5" indent="0" algn="r">
              <a:spcBef>
                <a:spcPts val="0"/>
              </a:spcBef>
              <a:buNone/>
              <a:defRPr>
                <a:latin typeface="Calibri"/>
                <a:ea typeface="Calibri"/>
                <a:cs typeface="Calibri"/>
                <a:sym typeface="Calibri"/>
              </a:defRPr>
            </a:lvl6pPr>
            <a:lvl7pPr marL="0" marR="0" lvl="6" indent="0" algn="r">
              <a:spcBef>
                <a:spcPts val="0"/>
              </a:spcBef>
              <a:buNone/>
              <a:defRPr>
                <a:latin typeface="Calibri"/>
                <a:ea typeface="Calibri"/>
                <a:cs typeface="Calibri"/>
                <a:sym typeface="Calibri"/>
              </a:defRPr>
            </a:lvl7pPr>
            <a:lvl8pPr marL="0" marR="0" lvl="7" indent="0" algn="r">
              <a:spcBef>
                <a:spcPts val="0"/>
              </a:spcBef>
              <a:buNone/>
              <a:defRPr>
                <a:latin typeface="Calibri"/>
                <a:ea typeface="Calibri"/>
                <a:cs typeface="Calibri"/>
                <a:sym typeface="Calibri"/>
              </a:defRPr>
            </a:lvl8pPr>
            <a:lvl9pPr marL="0" marR="0" lvl="8" indent="0" algn="r">
              <a:spcBef>
                <a:spcPts val="0"/>
              </a:spcBef>
              <a:buNone/>
              <a:defRPr>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200" b="0" i="0" u="none" strike="noStrike" cap="none">
              <a:solidFill>
                <a:srgbClr val="888888"/>
              </a:solidFill>
            </a:endParaRPr>
          </a:p>
        </p:txBody>
      </p:sp>
    </p:spTree>
    <p:extLst>
      <p:ext uri="{BB962C8B-B14F-4D97-AF65-F5344CB8AC3E}">
        <p14:creationId xmlns:p14="http://schemas.microsoft.com/office/powerpoint/2010/main" val="36817638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6CC1E37-08CC-430E-8659-41371A219289}" type="datetimeFigureOut">
              <a:rPr lang="en-IN" smtClean="0"/>
              <a:t>05-08-2021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3328165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6CC1E37-08CC-430E-8659-41371A219289}" type="datetimeFigureOut">
              <a:rPr lang="en-IN" smtClean="0"/>
              <a:t>05-08-2021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482961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6CC1E37-08CC-430E-8659-41371A219289}" type="datetimeFigureOut">
              <a:rPr lang="en-IN" smtClean="0"/>
              <a:t>05-08-2021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1476973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CC1E37-08CC-430E-8659-41371A219289}" type="datetimeFigureOut">
              <a:rPr lang="en-IN" smtClean="0"/>
              <a:t>05-08-2021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819672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CC1E37-08CC-430E-8659-41371A219289}" type="datetimeFigureOut">
              <a:rPr lang="en-IN" smtClean="0"/>
              <a:t>05-08-2021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73053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CC1E37-08CC-430E-8659-41371A219289}" type="datetimeFigureOut">
              <a:rPr lang="en-IN" smtClean="0"/>
              <a:t>05-08-2021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2384533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theme" Target="../theme/theme2.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6CC1E37-08CC-430E-8659-41371A219289}" type="datetimeFigureOut">
              <a:rPr lang="en-IN" smtClean="0"/>
              <a:t>05-08-2021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DCC093E-3BB2-4720-9DB1-07CCEAD3FC8A}" type="slidenum">
              <a:rPr lang="en-IN" smtClean="0"/>
              <a:t>‹#›</a:t>
            </a:fld>
            <a:endParaRPr lang="en-IN"/>
          </a:p>
        </p:txBody>
      </p:sp>
    </p:spTree>
    <p:extLst>
      <p:ext uri="{BB962C8B-B14F-4D97-AF65-F5344CB8AC3E}">
        <p14:creationId xmlns:p14="http://schemas.microsoft.com/office/powerpoint/2010/main" val="1321611318"/>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buClr>
                <a:srgbClr val="000000"/>
              </a:buClr>
              <a:buFont typeface="Arial"/>
              <a:buNone/>
            </a:pPr>
            <a:endParaRPr lang="en-IN" kern="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buClr>
                <a:srgbClr val="000000"/>
              </a:buClr>
              <a:buFont typeface="Arial"/>
              <a:buNone/>
            </a:pPr>
            <a:endParaRPr lang="en-IN" kern="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a:buClr>
                <a:srgbClr val="000000"/>
              </a:buClr>
              <a:buFont typeface="Arial"/>
              <a:buNone/>
            </a:pPr>
            <a:fld id="{00000000-1234-1234-1234-123412341234}" type="slidenum">
              <a:rPr lang="en-US" kern="0" smtClean="0"/>
              <a:pPr>
                <a:buClr>
                  <a:srgbClr val="000000"/>
                </a:buClr>
                <a:buFont typeface="Arial"/>
                <a:buNone/>
              </a:pPr>
              <a:t>‹#›</a:t>
            </a:fld>
            <a:endParaRPr lang="en-US" kern="0"/>
          </a:p>
        </p:txBody>
      </p:sp>
    </p:spTree>
    <p:extLst>
      <p:ext uri="{BB962C8B-B14F-4D97-AF65-F5344CB8AC3E}">
        <p14:creationId xmlns:p14="http://schemas.microsoft.com/office/powerpoint/2010/main" val="3420483218"/>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 id="2147483707" r:id="rId16"/>
    <p:sldLayoutId id="2147483708" r:id="rId17"/>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4"/>
          <p:cNvSpPr txBox="1">
            <a:spLocks noGrp="1"/>
          </p:cNvSpPr>
          <p:nvPr>
            <p:ph type="ctrTitle"/>
          </p:nvPr>
        </p:nvSpPr>
        <p:spPr>
          <a:xfrm>
            <a:off x="514693" y="1707170"/>
            <a:ext cx="9144000" cy="2387700"/>
          </a:xfrm>
          <a:prstGeom prst="rect">
            <a:avLst/>
          </a:prstGeom>
          <a:noFill/>
          <a:ln>
            <a:noFill/>
          </a:ln>
        </p:spPr>
        <p:txBody>
          <a:bodyPr spcFirstLastPara="1" wrap="square" lIns="91425" tIns="45700" rIns="91425" bIns="45700" anchor="b" anchorCtr="0">
            <a:noAutofit/>
          </a:bodyPr>
          <a:lstStyle/>
          <a:p>
            <a:pPr lvl="0">
              <a:spcBef>
                <a:spcPts val="0"/>
              </a:spcBef>
              <a:buClr>
                <a:schemeClr val="dk1"/>
              </a:buClr>
              <a:buSzPts val="6000"/>
            </a:pPr>
            <a:r>
              <a:rPr lang="en-US" sz="5400" dirty="0" smtClean="0"/>
              <a:t>ETHICAL HACKING  INTERNSHIP</a:t>
            </a:r>
            <a:br>
              <a:rPr lang="en-US" sz="5400" dirty="0" smtClean="0"/>
            </a:br>
            <a:r>
              <a:rPr lang="en-US" sz="5400" dirty="0" smtClean="0"/>
              <a:t>TASK-3</a:t>
            </a:r>
            <a:endParaRPr sz="5400" dirty="0"/>
          </a:p>
        </p:txBody>
      </p:sp>
      <p:sp>
        <p:nvSpPr>
          <p:cNvPr id="89" name="Google Shape;89;p14"/>
          <p:cNvSpPr txBox="1">
            <a:spLocks noGrp="1"/>
          </p:cNvSpPr>
          <p:nvPr>
            <p:ph type="subTitle" idx="1"/>
          </p:nvPr>
        </p:nvSpPr>
        <p:spPr>
          <a:xfrm>
            <a:off x="997789" y="4094870"/>
            <a:ext cx="9144000" cy="16557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400"/>
              <a:buNone/>
            </a:pPr>
            <a:r>
              <a:rPr lang="en-US" sz="2800" dirty="0" smtClean="0"/>
              <a:t>NAME-SOUMIK SEAL </a:t>
            </a:r>
            <a:endParaRPr sz="2800" dirty="0"/>
          </a:p>
        </p:txBody>
      </p:sp>
      <p:pic>
        <p:nvPicPr>
          <p:cNvPr id="2" name="Picture 1"/>
          <p:cNvPicPr>
            <a:picLocks noChangeAspect="1"/>
          </p:cNvPicPr>
          <p:nvPr/>
        </p:nvPicPr>
        <p:blipFill>
          <a:blip r:embed="rId3"/>
          <a:stretch>
            <a:fillRect/>
          </a:stretch>
        </p:blipFill>
        <p:spPr>
          <a:xfrm>
            <a:off x="997789" y="51470"/>
            <a:ext cx="3355676" cy="1425013"/>
          </a:xfrm>
          <a:prstGeom prst="rect">
            <a:avLst/>
          </a:prstGeom>
        </p:spPr>
      </p:pic>
    </p:spTree>
    <p:extLst>
      <p:ext uri="{BB962C8B-B14F-4D97-AF65-F5344CB8AC3E}">
        <p14:creationId xmlns:p14="http://schemas.microsoft.com/office/powerpoint/2010/main" val="2011383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71"/>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US" dirty="0"/>
              <a:t>THANK YOU</a:t>
            </a:r>
            <a:endParaRPr dirty="0"/>
          </a:p>
        </p:txBody>
      </p:sp>
    </p:spTree>
    <p:extLst>
      <p:ext uri="{BB962C8B-B14F-4D97-AF65-F5344CB8AC3E}">
        <p14:creationId xmlns:p14="http://schemas.microsoft.com/office/powerpoint/2010/main" val="3098936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5"/>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IN" dirty="0" smtClean="0"/>
              <a:t>Problem Statement</a:t>
            </a:r>
            <a:endParaRPr dirty="0"/>
          </a:p>
        </p:txBody>
      </p:sp>
      <p:sp>
        <p:nvSpPr>
          <p:cNvPr id="96" name="Google Shape;96;p15"/>
          <p:cNvSpPr txBox="1">
            <a:spLocks noGrp="1"/>
          </p:cNvSpPr>
          <p:nvPr>
            <p:ph idx="1"/>
          </p:nvPr>
        </p:nvSpPr>
        <p:spPr>
          <a:xfrm>
            <a:off x="838200" y="1825625"/>
            <a:ext cx="10515600" cy="4918800"/>
          </a:xfrm>
          <a:prstGeom prst="rect">
            <a:avLst/>
          </a:prstGeom>
          <a:noFill/>
          <a:ln>
            <a:noFill/>
          </a:ln>
        </p:spPr>
        <p:txBody>
          <a:bodyPr spcFirstLastPara="1" wrap="square" lIns="91425" tIns="45700" rIns="91425" bIns="45700" anchor="t" anchorCtr="0">
            <a:noAutofit/>
          </a:bodyPr>
          <a:lstStyle/>
          <a:p>
            <a:pPr marL="0" lvl="0" indent="0">
              <a:lnSpc>
                <a:spcPct val="80000"/>
              </a:lnSpc>
              <a:spcBef>
                <a:spcPts val="0"/>
              </a:spcBef>
              <a:buClr>
                <a:schemeClr val="dk1"/>
              </a:buClr>
              <a:buSzPts val="2800"/>
              <a:buNone/>
            </a:pPr>
            <a:r>
              <a:rPr lang="en-US" dirty="0" smtClean="0"/>
              <a:t>Task </a:t>
            </a:r>
            <a:r>
              <a:rPr lang="en-US" dirty="0"/>
              <a:t>3: </a:t>
            </a:r>
            <a:endParaRPr lang="en-US" dirty="0" smtClean="0"/>
          </a:p>
          <a:p>
            <a:pPr marL="228600" lvl="0" indent="-228600">
              <a:lnSpc>
                <a:spcPct val="80000"/>
              </a:lnSpc>
              <a:spcBef>
                <a:spcPts val="0"/>
              </a:spcBef>
              <a:buClr>
                <a:schemeClr val="dk1"/>
              </a:buClr>
              <a:buSzPts val="2800"/>
              <a:buChar char="•"/>
            </a:pPr>
            <a:endParaRPr lang="en-US" dirty="0" smtClean="0"/>
          </a:p>
          <a:p>
            <a:pPr marL="228600" lvl="0" indent="-228600">
              <a:lnSpc>
                <a:spcPct val="80000"/>
              </a:lnSpc>
              <a:spcBef>
                <a:spcPts val="0"/>
              </a:spcBef>
              <a:buClr>
                <a:schemeClr val="dk1"/>
              </a:buClr>
              <a:buSzPts val="2800"/>
              <a:buChar char="•"/>
            </a:pPr>
            <a:r>
              <a:rPr lang="en-US" dirty="0" smtClean="0"/>
              <a:t>In </a:t>
            </a:r>
            <a:r>
              <a:rPr lang="en-US" dirty="0"/>
              <a:t>this task you are completely free. http://testasp.vulnweb.com/ - This is the website</a:t>
            </a:r>
            <a:r>
              <a:rPr lang="en-US" dirty="0" smtClean="0"/>
              <a:t>.</a:t>
            </a:r>
          </a:p>
          <a:p>
            <a:pPr marL="228600" lvl="0" indent="-228600">
              <a:lnSpc>
                <a:spcPct val="80000"/>
              </a:lnSpc>
              <a:spcBef>
                <a:spcPts val="0"/>
              </a:spcBef>
              <a:buClr>
                <a:schemeClr val="dk1"/>
              </a:buClr>
              <a:buSzPts val="2800"/>
              <a:buChar char="•"/>
            </a:pPr>
            <a:endParaRPr lang="en-US" dirty="0" smtClean="0"/>
          </a:p>
          <a:p>
            <a:pPr marL="228600" lvl="0" indent="-228600">
              <a:lnSpc>
                <a:spcPct val="80000"/>
              </a:lnSpc>
              <a:spcBef>
                <a:spcPts val="0"/>
              </a:spcBef>
              <a:buClr>
                <a:schemeClr val="dk1"/>
              </a:buClr>
              <a:buSzPts val="2800"/>
              <a:buChar char="•"/>
            </a:pPr>
            <a:r>
              <a:rPr lang="en-US" dirty="0" smtClean="0"/>
              <a:t>Explore </a:t>
            </a:r>
            <a:r>
              <a:rPr lang="en-US" dirty="0"/>
              <a:t>the website and try to find vulnerabilities in the website and report it to us. You will be </a:t>
            </a:r>
            <a:r>
              <a:rPr lang="en-US" dirty="0" smtClean="0"/>
              <a:t>   	evaluated </a:t>
            </a:r>
            <a:r>
              <a:rPr lang="en-US" dirty="0"/>
              <a:t>on your methods and report you submit. </a:t>
            </a:r>
            <a:endParaRPr lang="en-US" dirty="0" smtClean="0"/>
          </a:p>
          <a:p>
            <a:pPr marL="228600" lvl="0" indent="-228600">
              <a:lnSpc>
                <a:spcPct val="80000"/>
              </a:lnSpc>
              <a:spcBef>
                <a:spcPts val="0"/>
              </a:spcBef>
              <a:buClr>
                <a:schemeClr val="dk1"/>
              </a:buClr>
              <a:buSzPts val="2800"/>
              <a:buChar char="•"/>
            </a:pPr>
            <a:endParaRPr lang="en-US" dirty="0" smtClean="0"/>
          </a:p>
          <a:p>
            <a:pPr marL="228600" lvl="0" indent="-228600">
              <a:lnSpc>
                <a:spcPct val="80000"/>
              </a:lnSpc>
              <a:spcBef>
                <a:spcPts val="0"/>
              </a:spcBef>
              <a:buClr>
                <a:schemeClr val="dk1"/>
              </a:buClr>
              <a:buSzPts val="2800"/>
              <a:buChar char="•"/>
            </a:pPr>
            <a:r>
              <a:rPr lang="en-US" dirty="0" smtClean="0"/>
              <a:t>Don’t </a:t>
            </a:r>
            <a:r>
              <a:rPr lang="en-US" dirty="0"/>
              <a:t>worry about evaluation, just report the vulnerabilities as you feel comfortable</a:t>
            </a:r>
            <a:r>
              <a:rPr lang="en-US" dirty="0" smtClean="0"/>
              <a:t>.</a:t>
            </a:r>
          </a:p>
          <a:p>
            <a:pPr marL="0" lvl="0" indent="0">
              <a:lnSpc>
                <a:spcPct val="80000"/>
              </a:lnSpc>
              <a:spcBef>
                <a:spcPts val="0"/>
              </a:spcBef>
              <a:buClr>
                <a:schemeClr val="dk1"/>
              </a:buClr>
              <a:buSzPts val="2800"/>
              <a:buNone/>
            </a:pPr>
            <a:r>
              <a:rPr lang="en-US" dirty="0" smtClean="0"/>
              <a:t> </a:t>
            </a:r>
          </a:p>
          <a:p>
            <a:pPr marL="228600" lvl="0" indent="-228600">
              <a:lnSpc>
                <a:spcPct val="80000"/>
              </a:lnSpc>
              <a:spcBef>
                <a:spcPts val="0"/>
              </a:spcBef>
              <a:buClr>
                <a:schemeClr val="dk1"/>
              </a:buClr>
              <a:buSzPts val="2800"/>
              <a:buChar char="•"/>
            </a:pPr>
            <a:r>
              <a:rPr lang="en-US" dirty="0" smtClean="0"/>
              <a:t>Make </a:t>
            </a:r>
            <a:r>
              <a:rPr lang="en-US" dirty="0"/>
              <a:t>sure your report matches this &gt;&gt; #751870 Reflected XSS in pubg.com (hackerone.com) </a:t>
            </a:r>
            <a:endParaRPr lang="en-US" dirty="0" smtClean="0"/>
          </a:p>
          <a:p>
            <a:pPr marL="228600" lvl="0" indent="-228600">
              <a:lnSpc>
                <a:spcPct val="80000"/>
              </a:lnSpc>
              <a:spcBef>
                <a:spcPts val="0"/>
              </a:spcBef>
              <a:buClr>
                <a:schemeClr val="dk1"/>
              </a:buClr>
              <a:buSzPts val="2800"/>
              <a:buChar char="•"/>
            </a:pPr>
            <a:endParaRPr lang="en-US" dirty="0"/>
          </a:p>
          <a:p>
            <a:pPr marL="228600" lvl="0" indent="-228600">
              <a:lnSpc>
                <a:spcPct val="80000"/>
              </a:lnSpc>
              <a:spcBef>
                <a:spcPts val="0"/>
              </a:spcBef>
              <a:buClr>
                <a:schemeClr val="dk1"/>
              </a:buClr>
              <a:buSzPts val="2800"/>
              <a:buChar char="•"/>
            </a:pPr>
            <a:endParaRPr lang="en-US" dirty="0" smtClean="0"/>
          </a:p>
          <a:p>
            <a:pPr marL="228600" lvl="0" indent="-228600">
              <a:lnSpc>
                <a:spcPct val="80000"/>
              </a:lnSpc>
              <a:spcBef>
                <a:spcPts val="0"/>
              </a:spcBef>
              <a:buClr>
                <a:schemeClr val="dk1"/>
              </a:buClr>
              <a:buSzPts val="2800"/>
              <a:buChar char="•"/>
            </a:pPr>
            <a:r>
              <a:rPr lang="en-US" dirty="0" smtClean="0"/>
              <a:t>You </a:t>
            </a:r>
            <a:r>
              <a:rPr lang="en-US" dirty="0"/>
              <a:t>are expected to include the following in the final Report that you have to submit. </a:t>
            </a:r>
            <a:endParaRPr lang="en-US" dirty="0" smtClean="0"/>
          </a:p>
          <a:p>
            <a:pPr lvl="1" indent="-342900">
              <a:lnSpc>
                <a:spcPct val="80000"/>
              </a:lnSpc>
              <a:spcBef>
                <a:spcPts val="0"/>
              </a:spcBef>
              <a:buClr>
                <a:schemeClr val="dk1"/>
              </a:buClr>
              <a:buSzPts val="2800"/>
              <a:buFont typeface="Arial" panose="020B0604020202020204" pitchFamily="34" charset="0"/>
              <a:buChar char="•"/>
            </a:pPr>
            <a:endParaRPr lang="en-US" dirty="0" smtClean="0"/>
          </a:p>
          <a:p>
            <a:pPr lvl="1" indent="-342900">
              <a:lnSpc>
                <a:spcPct val="80000"/>
              </a:lnSpc>
              <a:spcBef>
                <a:spcPts val="0"/>
              </a:spcBef>
              <a:buClr>
                <a:schemeClr val="dk1"/>
              </a:buClr>
              <a:buSzPts val="2800"/>
              <a:buFont typeface="Arial" panose="020B0604020202020204" pitchFamily="34" charset="0"/>
              <a:buChar char="•"/>
            </a:pPr>
            <a:r>
              <a:rPr lang="en-US" dirty="0" smtClean="0"/>
              <a:t>Proper </a:t>
            </a:r>
            <a:r>
              <a:rPr lang="en-US" dirty="0"/>
              <a:t>Steps </a:t>
            </a:r>
            <a:r>
              <a:rPr lang="en-US" dirty="0" smtClean="0"/>
              <a:t> </a:t>
            </a:r>
          </a:p>
          <a:p>
            <a:pPr marL="400050" lvl="1" indent="0">
              <a:lnSpc>
                <a:spcPct val="80000"/>
              </a:lnSpc>
              <a:spcBef>
                <a:spcPts val="0"/>
              </a:spcBef>
              <a:buClr>
                <a:schemeClr val="dk1"/>
              </a:buClr>
              <a:buSzPts val="2800"/>
              <a:buNone/>
            </a:pPr>
            <a:endParaRPr lang="en-US" dirty="0" smtClean="0"/>
          </a:p>
          <a:p>
            <a:pPr lvl="1" indent="-342900">
              <a:lnSpc>
                <a:spcPct val="80000"/>
              </a:lnSpc>
              <a:spcBef>
                <a:spcPts val="0"/>
              </a:spcBef>
              <a:buClr>
                <a:schemeClr val="dk1"/>
              </a:buClr>
              <a:buSzPts val="2800"/>
              <a:buFont typeface="Arial" panose="020B0604020202020204" pitchFamily="34" charset="0"/>
              <a:buChar char="•"/>
            </a:pPr>
            <a:r>
              <a:rPr lang="en-US" smtClean="0"/>
              <a:t>Screenshot</a:t>
            </a:r>
          </a:p>
          <a:p>
            <a:pPr marL="400050" lvl="1" indent="0">
              <a:lnSpc>
                <a:spcPct val="80000"/>
              </a:lnSpc>
              <a:spcBef>
                <a:spcPts val="0"/>
              </a:spcBef>
              <a:buClr>
                <a:schemeClr val="dk1"/>
              </a:buClr>
              <a:buSzPts val="2800"/>
              <a:buNone/>
            </a:pPr>
            <a:endParaRPr lang="en-US" dirty="0" smtClean="0"/>
          </a:p>
          <a:p>
            <a:pPr lvl="1" indent="-342900">
              <a:lnSpc>
                <a:spcPct val="80000"/>
              </a:lnSpc>
              <a:spcBef>
                <a:spcPts val="0"/>
              </a:spcBef>
              <a:buClr>
                <a:schemeClr val="dk1"/>
              </a:buClr>
              <a:buSzPts val="2800"/>
              <a:buFont typeface="Arial" panose="020B0604020202020204" pitchFamily="34" charset="0"/>
              <a:buChar char="•"/>
            </a:pPr>
            <a:r>
              <a:rPr lang="en-US" dirty="0" smtClean="0"/>
              <a:t>  </a:t>
            </a:r>
            <a:r>
              <a:rPr lang="en-US" dirty="0"/>
              <a:t>Video</a:t>
            </a:r>
            <a:endParaRPr dirty="0"/>
          </a:p>
        </p:txBody>
      </p:sp>
    </p:spTree>
    <p:extLst>
      <p:ext uri="{BB962C8B-B14F-4D97-AF65-F5344CB8AC3E}">
        <p14:creationId xmlns:p14="http://schemas.microsoft.com/office/powerpoint/2010/main" val="3612710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6"/>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Vulnerability Statistics</a:t>
            </a:r>
            <a:endParaRPr/>
          </a:p>
        </p:txBody>
      </p:sp>
      <p:graphicFrame>
        <p:nvGraphicFramePr>
          <p:cNvPr id="102" name="Google Shape;102;p16"/>
          <p:cNvGraphicFramePr/>
          <p:nvPr>
            <p:extLst>
              <p:ext uri="{D42A27DB-BD31-4B8C-83A1-F6EECF244321}">
                <p14:modId xmlns:p14="http://schemas.microsoft.com/office/powerpoint/2010/main" val="2667153087"/>
              </p:ext>
            </p:extLst>
          </p:nvPr>
        </p:nvGraphicFramePr>
        <p:xfrm>
          <a:off x="1838325" y="1825623"/>
          <a:ext cx="2419350" cy="1393850"/>
        </p:xfrm>
        <a:graphic>
          <a:graphicData uri="http://schemas.openxmlformats.org/drawingml/2006/table">
            <a:tbl>
              <a:tblPr firstRow="1" bandRow="1">
                <a:noFill/>
              </a:tblPr>
              <a:tblGrid>
                <a:gridCol w="2419350"/>
              </a:tblGrid>
              <a:tr h="696925">
                <a:tc>
                  <a:txBody>
                    <a:bodyPr/>
                    <a:lstStyle/>
                    <a:p>
                      <a:pPr marL="0" marR="0" lvl="0" indent="0" algn="ctr" rtl="0">
                        <a:spcBef>
                          <a:spcPts val="0"/>
                        </a:spcBef>
                        <a:spcAft>
                          <a:spcPts val="0"/>
                        </a:spcAft>
                        <a:buNone/>
                      </a:pPr>
                      <a:r>
                        <a:rPr lang="en-US" sz="1800" u="none" strike="noStrike" cap="none" dirty="0"/>
                        <a:t>Critical</a:t>
                      </a:r>
                      <a:endParaRPr sz="1800" u="none" strike="noStrike" cap="none" dirty="0"/>
                    </a:p>
                  </a:txBody>
                  <a:tcPr marL="91450" marR="91450" marT="45725" marB="45725">
                    <a:solidFill>
                      <a:srgbClr val="C00000"/>
                    </a:solidFill>
                  </a:tcPr>
                </a:tc>
              </a:tr>
              <a:tr h="696925">
                <a:tc>
                  <a:txBody>
                    <a:bodyPr/>
                    <a:lstStyle/>
                    <a:p>
                      <a:pPr marL="0" marR="0" lvl="0" indent="0" algn="ctr" rtl="0">
                        <a:spcBef>
                          <a:spcPts val="0"/>
                        </a:spcBef>
                        <a:spcAft>
                          <a:spcPts val="0"/>
                        </a:spcAft>
                        <a:buNone/>
                      </a:pPr>
                      <a:r>
                        <a:rPr lang="en-US" sz="1800" u="none" strike="noStrike" cap="none" dirty="0" smtClean="0"/>
                        <a:t>28%</a:t>
                      </a:r>
                      <a:endParaRPr sz="1800" u="none" strike="noStrike" cap="none" dirty="0"/>
                    </a:p>
                  </a:txBody>
                  <a:tcPr marL="91450" marR="91450" marT="45725" marB="45725"/>
                </a:tc>
              </a:tr>
            </a:tbl>
          </a:graphicData>
        </a:graphic>
      </p:graphicFrame>
      <p:graphicFrame>
        <p:nvGraphicFramePr>
          <p:cNvPr id="103" name="Google Shape;103;p16"/>
          <p:cNvGraphicFramePr/>
          <p:nvPr>
            <p:extLst>
              <p:ext uri="{D42A27DB-BD31-4B8C-83A1-F6EECF244321}">
                <p14:modId xmlns:p14="http://schemas.microsoft.com/office/powerpoint/2010/main" val="951312592"/>
              </p:ext>
            </p:extLst>
          </p:nvPr>
        </p:nvGraphicFramePr>
        <p:xfrm>
          <a:off x="4886325" y="1825623"/>
          <a:ext cx="2419350" cy="1393850"/>
        </p:xfrm>
        <a:graphic>
          <a:graphicData uri="http://schemas.openxmlformats.org/drawingml/2006/table">
            <a:tbl>
              <a:tblPr firstRow="1" bandRow="1">
                <a:noFill/>
              </a:tblPr>
              <a:tblGrid>
                <a:gridCol w="2419350"/>
              </a:tblGrid>
              <a:tr h="696925">
                <a:tc>
                  <a:txBody>
                    <a:bodyPr/>
                    <a:lstStyle/>
                    <a:p>
                      <a:pPr marL="0" marR="0" lvl="0" indent="0" algn="ctr" rtl="0">
                        <a:spcBef>
                          <a:spcPts val="0"/>
                        </a:spcBef>
                        <a:spcAft>
                          <a:spcPts val="0"/>
                        </a:spcAft>
                        <a:buNone/>
                      </a:pPr>
                      <a:r>
                        <a:rPr lang="en-US" sz="1800" u="none" strike="noStrike" cap="none" dirty="0"/>
                        <a:t>Severe</a:t>
                      </a:r>
                      <a:endParaRPr sz="1800" u="none" strike="noStrike" cap="none" dirty="0"/>
                    </a:p>
                  </a:txBody>
                  <a:tcPr marL="91450" marR="91450" marT="45725" marB="45725">
                    <a:solidFill>
                      <a:srgbClr val="FF9900"/>
                    </a:solidFill>
                  </a:tcPr>
                </a:tc>
              </a:tr>
              <a:tr h="696925">
                <a:tc>
                  <a:txBody>
                    <a:bodyPr/>
                    <a:lstStyle/>
                    <a:p>
                      <a:pPr marL="0" marR="0" lvl="0" indent="0" algn="ctr" rtl="0">
                        <a:spcBef>
                          <a:spcPts val="0"/>
                        </a:spcBef>
                        <a:spcAft>
                          <a:spcPts val="0"/>
                        </a:spcAft>
                        <a:buNone/>
                      </a:pPr>
                      <a:r>
                        <a:rPr lang="en-US" sz="1800" u="none" strike="noStrike" cap="none" dirty="0" smtClean="0"/>
                        <a:t>13%</a:t>
                      </a:r>
                      <a:endParaRPr sz="1800" u="none" strike="noStrike" cap="none" dirty="0"/>
                    </a:p>
                  </a:txBody>
                  <a:tcPr marL="91450" marR="91450" marT="45725" marB="45725"/>
                </a:tc>
              </a:tr>
            </a:tbl>
          </a:graphicData>
        </a:graphic>
      </p:graphicFrame>
      <p:graphicFrame>
        <p:nvGraphicFramePr>
          <p:cNvPr id="104" name="Google Shape;104;p16"/>
          <p:cNvGraphicFramePr/>
          <p:nvPr>
            <p:extLst>
              <p:ext uri="{D42A27DB-BD31-4B8C-83A1-F6EECF244321}">
                <p14:modId xmlns:p14="http://schemas.microsoft.com/office/powerpoint/2010/main" val="1555325495"/>
              </p:ext>
            </p:extLst>
          </p:nvPr>
        </p:nvGraphicFramePr>
        <p:xfrm>
          <a:off x="7934325" y="1825623"/>
          <a:ext cx="2419350" cy="1393850"/>
        </p:xfrm>
        <a:graphic>
          <a:graphicData uri="http://schemas.openxmlformats.org/drawingml/2006/table">
            <a:tbl>
              <a:tblPr firstRow="1" bandRow="1">
                <a:noFill/>
              </a:tblPr>
              <a:tblGrid>
                <a:gridCol w="2419350"/>
              </a:tblGrid>
              <a:tr h="696925">
                <a:tc>
                  <a:txBody>
                    <a:bodyPr/>
                    <a:lstStyle/>
                    <a:p>
                      <a:pPr marL="0" marR="0" lvl="0" indent="0" algn="ctr" rtl="0">
                        <a:spcBef>
                          <a:spcPts val="0"/>
                        </a:spcBef>
                        <a:spcAft>
                          <a:spcPts val="0"/>
                        </a:spcAft>
                        <a:buNone/>
                      </a:pPr>
                      <a:r>
                        <a:rPr lang="en-US" sz="1800" u="none" strike="noStrike" cap="none" dirty="0">
                          <a:solidFill>
                            <a:schemeClr val="dk1"/>
                          </a:solidFill>
                        </a:rPr>
                        <a:t>Moderate</a:t>
                      </a:r>
                      <a:endParaRPr sz="1800" u="none" strike="noStrike" cap="none" dirty="0">
                        <a:solidFill>
                          <a:schemeClr val="dk1"/>
                        </a:solidFill>
                      </a:endParaRPr>
                    </a:p>
                  </a:txBody>
                  <a:tcPr marL="91450" marR="91450" marT="45725" marB="45725">
                    <a:solidFill>
                      <a:srgbClr val="FFFF00"/>
                    </a:solidFill>
                  </a:tcPr>
                </a:tc>
              </a:tr>
              <a:tr h="696925">
                <a:tc>
                  <a:txBody>
                    <a:bodyPr/>
                    <a:lstStyle/>
                    <a:p>
                      <a:pPr marL="0" marR="0" lvl="0" indent="0" algn="ctr" rtl="0">
                        <a:spcBef>
                          <a:spcPts val="0"/>
                        </a:spcBef>
                        <a:spcAft>
                          <a:spcPts val="0"/>
                        </a:spcAft>
                        <a:buNone/>
                      </a:pPr>
                      <a:r>
                        <a:rPr lang="en-US" sz="1800" u="none" strike="noStrike" cap="none" dirty="0" smtClean="0"/>
                        <a:t>6%</a:t>
                      </a:r>
                      <a:endParaRPr sz="1800" u="none" strike="noStrike" cap="none" dirty="0"/>
                    </a:p>
                  </a:txBody>
                  <a:tcPr marL="91450" marR="91450" marT="45725" marB="45725"/>
                </a:tc>
              </a:tr>
            </a:tbl>
          </a:graphicData>
        </a:graphic>
      </p:graphicFrame>
      <p:graphicFrame>
        <p:nvGraphicFramePr>
          <p:cNvPr id="105" name="Google Shape;105;p16"/>
          <p:cNvGraphicFramePr/>
          <p:nvPr>
            <p:extLst>
              <p:ext uri="{D42A27DB-BD31-4B8C-83A1-F6EECF244321}">
                <p14:modId xmlns:p14="http://schemas.microsoft.com/office/powerpoint/2010/main" val="3433162734"/>
              </p:ext>
            </p:extLst>
          </p:nvPr>
        </p:nvGraphicFramePr>
        <p:xfrm>
          <a:off x="4886325" y="3978273"/>
          <a:ext cx="2419350" cy="1393850"/>
        </p:xfrm>
        <a:graphic>
          <a:graphicData uri="http://schemas.openxmlformats.org/drawingml/2006/table">
            <a:tbl>
              <a:tblPr firstRow="1" bandRow="1">
                <a:noFill/>
              </a:tblPr>
              <a:tblGrid>
                <a:gridCol w="2419350"/>
              </a:tblGrid>
              <a:tr h="696925">
                <a:tc>
                  <a:txBody>
                    <a:bodyPr/>
                    <a:lstStyle/>
                    <a:p>
                      <a:pPr marL="0" marR="0" lvl="0" indent="0" algn="ctr" rtl="0">
                        <a:spcBef>
                          <a:spcPts val="0"/>
                        </a:spcBef>
                        <a:spcAft>
                          <a:spcPts val="0"/>
                        </a:spcAft>
                        <a:buNone/>
                      </a:pPr>
                      <a:r>
                        <a:rPr lang="en-US" sz="1800" u="none" strike="noStrike" cap="none" dirty="0"/>
                        <a:t>Low</a:t>
                      </a:r>
                      <a:endParaRPr sz="1800" u="none" strike="noStrike" cap="none" dirty="0"/>
                    </a:p>
                  </a:txBody>
                  <a:tcPr marL="91450" marR="91450" marT="45725" marB="45725">
                    <a:solidFill>
                      <a:srgbClr val="92D050"/>
                    </a:solidFill>
                  </a:tcPr>
                </a:tc>
              </a:tr>
              <a:tr h="696925">
                <a:tc>
                  <a:txBody>
                    <a:bodyPr/>
                    <a:lstStyle/>
                    <a:p>
                      <a:pPr marL="0" marR="0" lvl="0" indent="0" algn="ctr" rtl="0">
                        <a:spcBef>
                          <a:spcPts val="0"/>
                        </a:spcBef>
                        <a:spcAft>
                          <a:spcPts val="0"/>
                        </a:spcAft>
                        <a:buNone/>
                      </a:pPr>
                      <a:r>
                        <a:rPr lang="en-US" sz="1800" u="none" strike="noStrike" cap="none" dirty="0" smtClean="0"/>
                        <a:t>25%</a:t>
                      </a:r>
                      <a:endParaRPr sz="1800" u="none" strike="noStrike" cap="none" dirty="0"/>
                    </a:p>
                  </a:txBody>
                  <a:tcPr marL="91450" marR="91450" marT="45725" marB="45725"/>
                </a:tc>
              </a:tr>
            </a:tbl>
          </a:graphicData>
        </a:graphic>
      </p:graphicFrame>
    </p:spTree>
    <p:extLst>
      <p:ext uri="{BB962C8B-B14F-4D97-AF65-F5344CB8AC3E}">
        <p14:creationId xmlns:p14="http://schemas.microsoft.com/office/powerpoint/2010/main" val="905540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18"/>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lvl="0">
              <a:buSzPts val="4400"/>
            </a:pPr>
            <a:r>
              <a:rPr lang="en-US" dirty="0"/>
              <a:t>1. </a:t>
            </a:r>
            <a:r>
              <a:rPr lang="en-IN" dirty="0"/>
              <a:t>Cross-site Scripting</a:t>
            </a:r>
            <a:endParaRPr dirty="0"/>
          </a:p>
        </p:txBody>
      </p:sp>
      <p:sp>
        <p:nvSpPr>
          <p:cNvPr id="117" name="Google Shape;117;p18"/>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graphicFrame>
        <p:nvGraphicFramePr>
          <p:cNvPr id="119" name="Google Shape;119;p18"/>
          <p:cNvGraphicFramePr/>
          <p:nvPr>
            <p:extLst>
              <p:ext uri="{D42A27DB-BD31-4B8C-83A1-F6EECF244321}">
                <p14:modId xmlns:p14="http://schemas.microsoft.com/office/powerpoint/2010/main" val="1238210895"/>
              </p:ext>
            </p:extLst>
          </p:nvPr>
        </p:nvGraphicFramePr>
        <p:xfrm>
          <a:off x="2041311" y="2406770"/>
          <a:ext cx="8206870" cy="3092754"/>
        </p:xfrm>
        <a:graphic>
          <a:graphicData uri="http://schemas.openxmlformats.org/drawingml/2006/table">
            <a:tbl>
              <a:tblPr firstRow="1" bandRow="1">
                <a:noFill/>
              </a:tblPr>
              <a:tblGrid>
                <a:gridCol w="1430544"/>
                <a:gridCol w="6776326"/>
              </a:tblGrid>
              <a:tr h="342754">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endParaRPr sz="160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tr>
              <a:tr h="2521216">
                <a:tc>
                  <a:txBody>
                    <a:bodyPr/>
                    <a:lstStyle/>
                    <a:p>
                      <a:pPr marL="0" marR="0" lvl="0" indent="0" algn="ctr" rtl="0">
                        <a:spcBef>
                          <a:spcPts val="0"/>
                        </a:spcBef>
                        <a:spcAft>
                          <a:spcPts val="0"/>
                        </a:spcAft>
                        <a:buNone/>
                      </a:pPr>
                      <a:r>
                        <a:rPr lang="en-IN" sz="1600" dirty="0" smtClean="0"/>
                        <a:t>Cross-site Scripting</a:t>
                      </a:r>
                    </a:p>
                    <a:p>
                      <a:pPr marL="0" marR="0" lvl="0" indent="0" algn="ctr" rtl="0">
                        <a:spcBef>
                          <a:spcPts val="0"/>
                        </a:spcBef>
                        <a:spcAft>
                          <a:spcPts val="0"/>
                        </a:spcAft>
                        <a:buNone/>
                      </a:pPr>
                      <a:r>
                        <a:rPr lang="en-US" sz="1300" dirty="0" smtClean="0">
                          <a:solidFill>
                            <a:srgbClr val="FFFFFF"/>
                          </a:solidFill>
                          <a:latin typeface="Calibri"/>
                          <a:ea typeface="Calibri"/>
                          <a:cs typeface="Calibri"/>
                          <a:sym typeface="Calibri"/>
                        </a:rPr>
                        <a:t>(Important)</a:t>
                      </a:r>
                      <a:endParaRPr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2"/>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1" dirty="0" smtClean="0"/>
                        <a:t>Impact </a:t>
                      </a:r>
                    </a:p>
                    <a:p>
                      <a:pPr marL="0" marR="0" lvl="0" indent="0" algn="l" rtl="0">
                        <a:spcBef>
                          <a:spcPts val="0"/>
                        </a:spcBef>
                        <a:spcAft>
                          <a:spcPts val="0"/>
                        </a:spcAft>
                        <a:buNone/>
                      </a:pPr>
                      <a:r>
                        <a:rPr lang="en-US" sz="1050" dirty="0" smtClean="0"/>
                        <a:t>There are many different attacks that can be leveraged through the use of cross-site scripting, including: </a:t>
                      </a:r>
                    </a:p>
                    <a:p>
                      <a:pPr marL="171450" marR="0" lvl="0" indent="-171450" algn="l" rtl="0">
                        <a:spcBef>
                          <a:spcPts val="0"/>
                        </a:spcBef>
                        <a:spcAft>
                          <a:spcPts val="0"/>
                        </a:spcAft>
                        <a:buFont typeface="Arial" panose="020B0604020202020204" pitchFamily="34" charset="0"/>
                        <a:buChar char="•"/>
                      </a:pPr>
                      <a:r>
                        <a:rPr lang="en-US" sz="1050" dirty="0" smtClean="0"/>
                        <a:t>Hijacking user's active session. </a:t>
                      </a:r>
                    </a:p>
                    <a:p>
                      <a:pPr marL="171450" marR="0" lvl="0" indent="-171450" algn="l" rtl="0">
                        <a:spcBef>
                          <a:spcPts val="0"/>
                        </a:spcBef>
                        <a:spcAft>
                          <a:spcPts val="0"/>
                        </a:spcAft>
                        <a:buFont typeface="Arial" panose="020B0604020202020204" pitchFamily="34" charset="0"/>
                        <a:buChar char="•"/>
                      </a:pPr>
                      <a:r>
                        <a:rPr lang="en-US" sz="1050" dirty="0" smtClean="0"/>
                        <a:t>Mounting phishing attacks. </a:t>
                      </a:r>
                    </a:p>
                    <a:p>
                      <a:pPr marL="171450" marR="0" lvl="0" indent="-171450" algn="l" rtl="0">
                        <a:spcBef>
                          <a:spcPts val="0"/>
                        </a:spcBef>
                        <a:spcAft>
                          <a:spcPts val="0"/>
                        </a:spcAft>
                        <a:buFont typeface="Arial" panose="020B0604020202020204" pitchFamily="34" charset="0"/>
                        <a:buChar char="•"/>
                      </a:pPr>
                      <a:r>
                        <a:rPr lang="en-US" sz="1050" dirty="0" smtClean="0"/>
                        <a:t>Intercepting data and performing man-in-the-middle attacks.</a:t>
                      </a:r>
                    </a:p>
                    <a:p>
                      <a:pPr marL="0" marR="0" lvl="0" indent="0" algn="l" rtl="0">
                        <a:spcBef>
                          <a:spcPts val="0"/>
                        </a:spcBef>
                        <a:spcAft>
                          <a:spcPts val="0"/>
                        </a:spcAft>
                        <a:buFont typeface="Arial" panose="020B0604020202020204" pitchFamily="34" charset="0"/>
                        <a:buNone/>
                      </a:pPr>
                      <a:r>
                        <a:rPr lang="en-US" sz="1200" b="1" dirty="0" smtClean="0"/>
                        <a:t>Remedy </a:t>
                      </a:r>
                    </a:p>
                    <a:p>
                      <a:pPr marL="0" marR="0" lvl="0" indent="0" algn="l" rtl="0">
                        <a:spcBef>
                          <a:spcPts val="0"/>
                        </a:spcBef>
                        <a:spcAft>
                          <a:spcPts val="0"/>
                        </a:spcAft>
                        <a:buFont typeface="Arial" panose="020B0604020202020204" pitchFamily="34" charset="0"/>
                        <a:buNone/>
                      </a:pPr>
                      <a:r>
                        <a:rPr lang="en-US" sz="1050" dirty="0" smtClean="0"/>
                        <a:t>The issue occurs because the browser interprets the input as active HTML, JavaScript or VBScript. To avoid this, output should be encoded according to the output location and context. For example, if the output goes in to a JavaScript block within the HTML document, then output needs to be encoded accordingly. Encoding can get very complex, therefore it's strongly recommended to use an encoding library such as OWASP ESAPI and Microsoft Anti-cross-site scripting</a:t>
                      </a:r>
                    </a:p>
                    <a:p>
                      <a:pPr marL="0" marR="0" lvl="0" indent="0" algn="l" rtl="0">
                        <a:spcBef>
                          <a:spcPts val="0"/>
                        </a:spcBef>
                        <a:spcAft>
                          <a:spcPts val="0"/>
                        </a:spcAft>
                        <a:buFont typeface="Arial" panose="020B0604020202020204" pitchFamily="34" charset="0"/>
                        <a:buNone/>
                      </a:pPr>
                      <a:r>
                        <a:rPr lang="en-IN" sz="1200" b="1" dirty="0" smtClean="0"/>
                        <a:t>Remedy References</a:t>
                      </a:r>
                    </a:p>
                    <a:p>
                      <a:pPr marL="171450" marR="0" lvl="0" indent="-171450" algn="l" rtl="0">
                        <a:spcBef>
                          <a:spcPts val="0"/>
                        </a:spcBef>
                        <a:spcAft>
                          <a:spcPts val="0"/>
                        </a:spcAft>
                        <a:buFont typeface="Arial" panose="020B0604020202020204" pitchFamily="34" charset="0"/>
                        <a:buChar char="•"/>
                      </a:pPr>
                      <a:r>
                        <a:rPr lang="en-IN" sz="1050" dirty="0" smtClean="0"/>
                        <a:t> Microsoft Anti-XSS Library</a:t>
                      </a:r>
                    </a:p>
                    <a:p>
                      <a:pPr marL="171450" marR="0" lvl="0" indent="-171450" algn="l" rtl="0">
                        <a:spcBef>
                          <a:spcPts val="0"/>
                        </a:spcBef>
                        <a:spcAft>
                          <a:spcPts val="0"/>
                        </a:spcAft>
                        <a:buFont typeface="Arial" panose="020B0604020202020204" pitchFamily="34" charset="0"/>
                        <a:buChar char="•"/>
                      </a:pPr>
                      <a:r>
                        <a:rPr lang="en-IN" sz="1050" dirty="0" smtClean="0"/>
                        <a:t> OWASP XSS Prevention Cheat Sheet </a:t>
                      </a:r>
                    </a:p>
                    <a:p>
                      <a:pPr marL="171450" marR="0" lvl="0" indent="-171450" algn="l" rtl="0">
                        <a:spcBef>
                          <a:spcPts val="0"/>
                        </a:spcBef>
                        <a:spcAft>
                          <a:spcPts val="0"/>
                        </a:spcAft>
                        <a:buFont typeface="Arial" panose="020B0604020202020204" pitchFamily="34" charset="0"/>
                        <a:buChar char="•"/>
                      </a:pPr>
                      <a:r>
                        <a:rPr lang="en-IN" sz="1050" dirty="0" smtClean="0"/>
                        <a:t> OWASP AntiSamy Java</a:t>
                      </a:r>
                      <a:endParaRPr sz="105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r>
            </a:tbl>
          </a:graphicData>
        </a:graphic>
      </p:graphicFrame>
      <p:sp>
        <p:nvSpPr>
          <p:cNvPr id="2" name="TextBox 1"/>
          <p:cNvSpPr txBox="1"/>
          <p:nvPr/>
        </p:nvSpPr>
        <p:spPr>
          <a:xfrm>
            <a:off x="1207698" y="1854679"/>
            <a:ext cx="9635706" cy="584775"/>
          </a:xfrm>
          <a:prstGeom prst="rect">
            <a:avLst/>
          </a:prstGeom>
          <a:noFill/>
        </p:spPr>
        <p:txBody>
          <a:bodyPr wrap="square" rtlCol="0">
            <a:spAutoFit/>
          </a:bodyPr>
          <a:lstStyle/>
          <a:p>
            <a:r>
              <a:rPr lang="en-US" sz="1600" dirty="0"/>
              <a:t>C</a:t>
            </a:r>
            <a:r>
              <a:rPr lang="en-US" sz="1600" dirty="0" smtClean="0"/>
              <a:t>ross-site scripting, which allows an attacker to execute a dynamic script (JavaScript, VBScript) in the context of the application.</a:t>
            </a:r>
            <a:endParaRPr lang="en-IN" sz="1600" dirty="0"/>
          </a:p>
        </p:txBody>
      </p:sp>
    </p:spTree>
    <p:extLst>
      <p:ext uri="{BB962C8B-B14F-4D97-AF65-F5344CB8AC3E}">
        <p14:creationId xmlns:p14="http://schemas.microsoft.com/office/powerpoint/2010/main" val="2232883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838200" y="0"/>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t>Proof of Concept </a:t>
            </a:r>
            <a:r>
              <a:rPr lang="en-US" dirty="0" smtClean="0"/>
              <a:t>(PoC)-(Cross Site Scripting)</a:t>
            </a:r>
            <a:endParaRPr dirty="0"/>
          </a:p>
        </p:txBody>
      </p:sp>
      <p:sp>
        <p:nvSpPr>
          <p:cNvPr id="153" name="Google Shape;153;p23"/>
          <p:cNvSpPr txBox="1">
            <a:spLocks noGrp="1"/>
          </p:cNvSpPr>
          <p:nvPr>
            <p:ph type="body" idx="1"/>
          </p:nvPr>
        </p:nvSpPr>
        <p:spPr>
          <a:xfrm>
            <a:off x="838200" y="1050870"/>
            <a:ext cx="10515600" cy="4351338"/>
          </a:xfrm>
          <a:prstGeom prst="rect">
            <a:avLst/>
          </a:prstGeom>
          <a:noFill/>
          <a:ln>
            <a:noFill/>
          </a:ln>
        </p:spPr>
        <p:txBody>
          <a:bodyPr spcFirstLastPara="1" wrap="square" lIns="91425" tIns="45700" rIns="91425" bIns="45700" anchor="t" anchorCtr="0">
            <a:noAutofit/>
          </a:bodyPr>
          <a:lstStyle/>
          <a:p>
            <a:pPr marL="114300" indent="0">
              <a:buNone/>
            </a:pPr>
            <a:r>
              <a:rPr lang="en-US" b="1" dirty="0">
                <a:solidFill>
                  <a:schemeClr val="tx1">
                    <a:lumMod val="95000"/>
                    <a:lumOff val="5000"/>
                  </a:schemeClr>
                </a:solidFill>
              </a:rPr>
              <a:t>Steps to be followed:</a:t>
            </a:r>
          </a:p>
          <a:p>
            <a:pPr marL="114300" indent="0">
              <a:buNone/>
            </a:pPr>
            <a:r>
              <a:rPr lang="en-US" sz="1600" dirty="0" smtClean="0">
                <a:solidFill>
                  <a:schemeClr val="tx1">
                    <a:lumMod val="95000"/>
                    <a:lumOff val="5000"/>
                  </a:schemeClr>
                </a:solidFill>
              </a:rPr>
              <a:t>1.Open </a:t>
            </a:r>
            <a:r>
              <a:rPr lang="en-US" sz="1600" dirty="0">
                <a:solidFill>
                  <a:schemeClr val="tx1">
                    <a:lumMod val="95000"/>
                    <a:lumOff val="5000"/>
                  </a:schemeClr>
                </a:solidFill>
              </a:rPr>
              <a:t>the search option</a:t>
            </a:r>
          </a:p>
          <a:p>
            <a:pPr marL="114300" indent="0">
              <a:buNone/>
            </a:pPr>
            <a:r>
              <a:rPr lang="en-US" sz="1600" dirty="0" smtClean="0">
                <a:solidFill>
                  <a:schemeClr val="tx1">
                    <a:lumMod val="95000"/>
                    <a:lumOff val="5000"/>
                  </a:schemeClr>
                </a:solidFill>
              </a:rPr>
              <a:t>2.Type </a:t>
            </a:r>
            <a:r>
              <a:rPr lang="en-US" sz="1600" dirty="0">
                <a:solidFill>
                  <a:schemeClr val="tx1">
                    <a:lumMod val="95000"/>
                    <a:lumOff val="5000"/>
                  </a:schemeClr>
                </a:solidFill>
              </a:rPr>
              <a:t>&lt;script&gt;alert(1)&lt;/script&gt; </a:t>
            </a:r>
            <a:r>
              <a:rPr lang="en-US" sz="1600" dirty="0" smtClean="0">
                <a:solidFill>
                  <a:schemeClr val="tx1">
                    <a:lumMod val="95000"/>
                    <a:lumOff val="5000"/>
                  </a:schemeClr>
                </a:solidFill>
              </a:rPr>
              <a:t>in</a:t>
            </a:r>
            <a:r>
              <a:rPr lang="en-US" sz="1600" dirty="0">
                <a:solidFill>
                  <a:schemeClr val="tx1">
                    <a:lumMod val="95000"/>
                    <a:lumOff val="5000"/>
                  </a:schemeClr>
                </a:solidFill>
              </a:rPr>
              <a:t> the search </a:t>
            </a:r>
            <a:r>
              <a:rPr lang="en-US" sz="1600" dirty="0" smtClean="0">
                <a:solidFill>
                  <a:schemeClr val="tx1">
                    <a:lumMod val="95000"/>
                    <a:lumOff val="5000"/>
                  </a:schemeClr>
                </a:solidFill>
              </a:rPr>
              <a:t>bar</a:t>
            </a:r>
          </a:p>
          <a:p>
            <a:pPr marL="114300" indent="0">
              <a:buNone/>
            </a:pPr>
            <a:r>
              <a:rPr lang="en-US" sz="1600" dirty="0" smtClean="0">
                <a:solidFill>
                  <a:schemeClr val="tx1">
                    <a:lumMod val="95000"/>
                    <a:lumOff val="5000"/>
                  </a:schemeClr>
                </a:solidFill>
              </a:rPr>
              <a:t>3.Click search</a:t>
            </a:r>
            <a:r>
              <a:rPr lang="en-US" sz="1600" dirty="0">
                <a:solidFill>
                  <a:schemeClr val="tx1">
                    <a:lumMod val="95000"/>
                    <a:lumOff val="5000"/>
                  </a:schemeClr>
                </a:solidFill>
              </a:rPr>
              <a:t/>
            </a:r>
            <a:br>
              <a:rPr lang="en-US" sz="1600" dirty="0">
                <a:solidFill>
                  <a:schemeClr val="tx1">
                    <a:lumMod val="95000"/>
                    <a:lumOff val="5000"/>
                  </a:schemeClr>
                </a:solidFill>
              </a:rPr>
            </a:br>
            <a:r>
              <a:rPr lang="en-US" sz="1600" dirty="0" smtClean="0">
                <a:solidFill>
                  <a:schemeClr val="tx1">
                    <a:lumMod val="95000"/>
                    <a:lumOff val="5000"/>
                  </a:schemeClr>
                </a:solidFill>
              </a:rPr>
              <a:t>4.An </a:t>
            </a:r>
            <a:r>
              <a:rPr lang="en-US" sz="1600" dirty="0">
                <a:solidFill>
                  <a:schemeClr val="tx1">
                    <a:lumMod val="95000"/>
                    <a:lumOff val="5000"/>
                  </a:schemeClr>
                </a:solidFill>
              </a:rPr>
              <a:t>alert is generated confirming</a:t>
            </a:r>
          </a:p>
          <a:p>
            <a:pPr marL="114300" indent="0">
              <a:buNone/>
            </a:pPr>
            <a:r>
              <a:rPr lang="en-US" dirty="0">
                <a:solidFill>
                  <a:schemeClr val="tx1">
                    <a:lumMod val="95000"/>
                    <a:lumOff val="5000"/>
                  </a:schemeClr>
                </a:solidFill>
              </a:rPr>
              <a:t/>
            </a:r>
            <a:br>
              <a:rPr lang="en-US" dirty="0">
                <a:solidFill>
                  <a:schemeClr val="tx1">
                    <a:lumMod val="95000"/>
                    <a:lumOff val="5000"/>
                  </a:schemeClr>
                </a:solidFill>
              </a:rPr>
            </a:br>
            <a:endParaRPr lang="en-US" dirty="0">
              <a:solidFill>
                <a:schemeClr val="tx1">
                  <a:lumMod val="95000"/>
                  <a:lumOff val="5000"/>
                </a:schemeClr>
              </a:solidFill>
            </a:endParaRPr>
          </a:p>
          <a:p>
            <a:r>
              <a:rPr lang="en-US" dirty="0"/>
              <a:t> XSS vulnerability</a:t>
            </a:r>
          </a:p>
          <a:p>
            <a:pPr marL="228600" lvl="0" indent="-228600" algn="l" rtl="0">
              <a:lnSpc>
                <a:spcPct val="90000"/>
              </a:lnSpc>
              <a:spcBef>
                <a:spcPts val="0"/>
              </a:spcBef>
              <a:spcAft>
                <a:spcPts val="0"/>
              </a:spcAft>
              <a:buClr>
                <a:schemeClr val="dk1"/>
              </a:buClr>
              <a:buSzPts val="2000"/>
              <a:buChar char="•"/>
            </a:pPr>
            <a:endParaRPr dirty="0"/>
          </a:p>
          <a:p>
            <a:pPr marL="0" lvl="0" indent="0" algn="l" rtl="0">
              <a:lnSpc>
                <a:spcPct val="90000"/>
              </a:lnSpc>
              <a:spcBef>
                <a:spcPts val="1000"/>
              </a:spcBef>
              <a:spcAft>
                <a:spcPts val="0"/>
              </a:spcAft>
              <a:buClr>
                <a:schemeClr val="dk1"/>
              </a:buClr>
              <a:buSzPts val="2000"/>
              <a:buNone/>
            </a:pPr>
            <a:endParaRPr sz="2000" dirty="0"/>
          </a:p>
        </p:txBody>
      </p:sp>
      <p:pic>
        <p:nvPicPr>
          <p:cNvPr id="3" name="Picture 2"/>
          <p:cNvPicPr>
            <a:picLocks noChangeAspect="1"/>
          </p:cNvPicPr>
          <p:nvPr/>
        </p:nvPicPr>
        <p:blipFill>
          <a:blip r:embed="rId3"/>
          <a:stretch>
            <a:fillRect/>
          </a:stretch>
        </p:blipFill>
        <p:spPr>
          <a:xfrm>
            <a:off x="675736" y="3226539"/>
            <a:ext cx="4899804" cy="323697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p:cNvPicPr>
            <a:picLocks noChangeAspect="1"/>
          </p:cNvPicPr>
          <p:nvPr/>
        </p:nvPicPr>
        <p:blipFill>
          <a:blip r:embed="rId4"/>
          <a:stretch>
            <a:fillRect/>
          </a:stretch>
        </p:blipFill>
        <p:spPr>
          <a:xfrm>
            <a:off x="6349581" y="3316265"/>
            <a:ext cx="5166683" cy="30575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282396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838200" y="0"/>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sz="3200" dirty="0"/>
              <a:t>Proof of Concept </a:t>
            </a:r>
            <a:r>
              <a:rPr lang="en-US" sz="3200" dirty="0" smtClean="0"/>
              <a:t>(PoC)-(Cross Site Scripting) Video</a:t>
            </a:r>
            <a:endParaRPr sz="3200" dirty="0"/>
          </a:p>
        </p:txBody>
      </p:sp>
      <p:pic>
        <p:nvPicPr>
          <p:cNvPr id="2" name="task3.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14733" y="1132756"/>
            <a:ext cx="8000522" cy="4500294"/>
          </a:xfrm>
          <a:prstGeom prst="rect">
            <a:avLst/>
          </a:prstGeom>
        </p:spPr>
      </p:pic>
    </p:spTree>
    <p:extLst>
      <p:ext uri="{BB962C8B-B14F-4D97-AF65-F5344CB8AC3E}">
        <p14:creationId xmlns:p14="http://schemas.microsoft.com/office/powerpoint/2010/main" val="14267884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18"/>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lvl="0">
              <a:buSzPts val="4400"/>
            </a:pPr>
            <a:r>
              <a:rPr lang="en-US" dirty="0"/>
              <a:t>2</a:t>
            </a:r>
            <a:r>
              <a:rPr lang="en-US" dirty="0" smtClean="0"/>
              <a:t>. </a:t>
            </a:r>
            <a:r>
              <a:rPr lang="en-IN" dirty="0" smtClean="0"/>
              <a:t>SQL Injection</a:t>
            </a:r>
            <a:endParaRPr dirty="0"/>
          </a:p>
        </p:txBody>
      </p:sp>
      <p:sp>
        <p:nvSpPr>
          <p:cNvPr id="117" name="Google Shape;117;p18"/>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graphicFrame>
        <p:nvGraphicFramePr>
          <p:cNvPr id="119" name="Google Shape;119;p18"/>
          <p:cNvGraphicFramePr/>
          <p:nvPr>
            <p:extLst>
              <p:ext uri="{D42A27DB-BD31-4B8C-83A1-F6EECF244321}">
                <p14:modId xmlns:p14="http://schemas.microsoft.com/office/powerpoint/2010/main" val="1869355585"/>
              </p:ext>
            </p:extLst>
          </p:nvPr>
        </p:nvGraphicFramePr>
        <p:xfrm>
          <a:off x="2041311" y="2406770"/>
          <a:ext cx="8206870" cy="2863970"/>
        </p:xfrm>
        <a:graphic>
          <a:graphicData uri="http://schemas.openxmlformats.org/drawingml/2006/table">
            <a:tbl>
              <a:tblPr firstRow="1" bandRow="1">
                <a:noFill/>
              </a:tblPr>
              <a:tblGrid>
                <a:gridCol w="1430544"/>
                <a:gridCol w="6776326"/>
              </a:tblGrid>
              <a:tr h="342754">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endParaRPr sz="160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tr>
              <a:tr h="2521216">
                <a:tc>
                  <a:txBody>
                    <a:bodyPr/>
                    <a:lstStyle/>
                    <a:p>
                      <a:pPr marL="0" marR="0" lvl="0" indent="0" algn="ctr" rtl="0">
                        <a:spcBef>
                          <a:spcPts val="0"/>
                        </a:spcBef>
                        <a:spcAft>
                          <a:spcPts val="0"/>
                        </a:spcAft>
                        <a:buNone/>
                      </a:pPr>
                      <a:r>
                        <a:rPr lang="en-IN" sz="1600" dirty="0" smtClean="0"/>
                        <a:t>Cross-site Scripting</a:t>
                      </a:r>
                    </a:p>
                    <a:p>
                      <a:pPr marL="0" marR="0" lvl="0" indent="0" algn="ctr" rtl="0">
                        <a:spcBef>
                          <a:spcPts val="0"/>
                        </a:spcBef>
                        <a:spcAft>
                          <a:spcPts val="0"/>
                        </a:spcAft>
                        <a:buNone/>
                      </a:pPr>
                      <a:r>
                        <a:rPr lang="en-US" sz="1300" dirty="0" smtClean="0">
                          <a:solidFill>
                            <a:srgbClr val="FFFFFF"/>
                          </a:solidFill>
                          <a:latin typeface="Calibri"/>
                          <a:ea typeface="Calibri"/>
                          <a:cs typeface="Calibri"/>
                          <a:sym typeface="Calibri"/>
                        </a:rPr>
                        <a:t>(Important)</a:t>
                      </a:r>
                      <a:endParaRPr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2"/>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1" dirty="0" smtClean="0"/>
                        <a:t>Impact </a:t>
                      </a:r>
                    </a:p>
                    <a:p>
                      <a:pPr marL="171450" marR="0" lvl="0" indent="-171450" algn="l" rtl="0">
                        <a:spcBef>
                          <a:spcPts val="0"/>
                        </a:spcBef>
                        <a:spcAft>
                          <a:spcPts val="0"/>
                        </a:spcAft>
                        <a:buFont typeface="Arial" panose="020B0604020202020204" pitchFamily="34" charset="0"/>
                        <a:buChar char="•"/>
                      </a:pPr>
                      <a:r>
                        <a:rPr lang="en-US" sz="1200" b="0" i="0" u="none" strike="noStrike" cap="none" dirty="0" smtClean="0">
                          <a:solidFill>
                            <a:schemeClr val="tx1"/>
                          </a:solidFill>
                          <a:effectLst/>
                          <a:latin typeface="+mn-lt"/>
                          <a:ea typeface="+mn-ea"/>
                          <a:cs typeface="+mn-cs"/>
                          <a:sym typeface="Arial"/>
                        </a:rPr>
                        <a:t>It generally allows an attacker to view data that they are not normally able to retrieve. </a:t>
                      </a:r>
                    </a:p>
                    <a:p>
                      <a:pPr marL="171450" marR="0" lvl="0" indent="-171450" algn="l" rtl="0">
                        <a:spcBef>
                          <a:spcPts val="0"/>
                        </a:spcBef>
                        <a:spcAft>
                          <a:spcPts val="0"/>
                        </a:spcAft>
                        <a:buFont typeface="Arial" panose="020B0604020202020204" pitchFamily="34" charset="0"/>
                        <a:buChar char="•"/>
                      </a:pPr>
                      <a:r>
                        <a:rPr lang="en-US" sz="1200" b="0" i="0" u="none" strike="noStrike" cap="none" dirty="0" smtClean="0">
                          <a:solidFill>
                            <a:schemeClr val="tx1"/>
                          </a:solidFill>
                          <a:effectLst/>
                          <a:latin typeface="+mn-lt"/>
                          <a:ea typeface="+mn-ea"/>
                          <a:cs typeface="+mn-cs"/>
                          <a:sym typeface="Arial"/>
                        </a:rPr>
                        <a:t>This might include data belonging to other users, or any other data that the application itself is able to access. In many cases, an attacker can modify or delete this data, causing persistent changes to the application's content or behavior.</a:t>
                      </a:r>
                    </a:p>
                    <a:p>
                      <a:pPr marL="0" marR="0" lvl="0" indent="0" algn="l" rtl="0">
                        <a:spcBef>
                          <a:spcPts val="0"/>
                        </a:spcBef>
                        <a:spcAft>
                          <a:spcPts val="0"/>
                        </a:spcAft>
                        <a:buFont typeface="Arial" panose="020B0604020202020204" pitchFamily="34" charset="0"/>
                        <a:buNone/>
                      </a:pPr>
                      <a:r>
                        <a:rPr lang="en-US" sz="1200" b="1" i="0" u="none" strike="noStrike" cap="none" dirty="0" smtClean="0">
                          <a:solidFill>
                            <a:schemeClr val="tx1"/>
                          </a:solidFill>
                          <a:effectLst/>
                          <a:latin typeface="+mn-lt"/>
                          <a:ea typeface="+mn-ea"/>
                          <a:cs typeface="+mn-cs"/>
                          <a:sym typeface="Arial"/>
                        </a:rPr>
                        <a:t>Remedy</a:t>
                      </a:r>
                    </a:p>
                    <a:p>
                      <a:pPr marL="0" marR="0" lvl="0" indent="0" algn="l" rtl="0">
                        <a:spcBef>
                          <a:spcPts val="0"/>
                        </a:spcBef>
                        <a:spcAft>
                          <a:spcPts val="0"/>
                        </a:spcAft>
                        <a:buFont typeface="Arial" panose="020B0604020202020204" pitchFamily="34" charset="0"/>
                        <a:buNone/>
                      </a:pPr>
                      <a:r>
                        <a:rPr lang="en-US" sz="1200" b="0" i="0" u="none" strike="noStrike" cap="none" dirty="0" smtClean="0">
                          <a:solidFill>
                            <a:schemeClr val="tx1"/>
                          </a:solidFill>
                          <a:effectLst/>
                          <a:latin typeface="+mn-lt"/>
                          <a:ea typeface="+mn-ea"/>
                          <a:cs typeface="+mn-cs"/>
                          <a:sym typeface="Arial"/>
                        </a:rPr>
                        <a:t>The only sure way to prevent SQL Injection attacks is input validation and </a:t>
                      </a:r>
                      <a:r>
                        <a:rPr lang="en-US" sz="1200" b="0" i="0" u="none" strike="noStrike" cap="none" dirty="0" err="1" smtClean="0">
                          <a:solidFill>
                            <a:schemeClr val="tx1"/>
                          </a:solidFill>
                          <a:effectLst/>
                          <a:latin typeface="+mn-lt"/>
                          <a:ea typeface="+mn-ea"/>
                          <a:cs typeface="+mn-cs"/>
                          <a:sym typeface="Arial"/>
                        </a:rPr>
                        <a:t>parametrized</a:t>
                      </a:r>
                      <a:r>
                        <a:rPr lang="en-US" sz="1200" b="0" i="0" u="none" strike="noStrike" cap="none" dirty="0" smtClean="0">
                          <a:solidFill>
                            <a:schemeClr val="tx1"/>
                          </a:solidFill>
                          <a:effectLst/>
                          <a:latin typeface="+mn-lt"/>
                          <a:ea typeface="+mn-ea"/>
                          <a:cs typeface="+mn-cs"/>
                          <a:sym typeface="Arial"/>
                        </a:rPr>
                        <a:t> queries including prepared statements.</a:t>
                      </a: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tr>
            </a:tbl>
          </a:graphicData>
        </a:graphic>
      </p:graphicFrame>
      <p:sp>
        <p:nvSpPr>
          <p:cNvPr id="2" name="TextBox 1"/>
          <p:cNvSpPr txBox="1"/>
          <p:nvPr/>
        </p:nvSpPr>
        <p:spPr>
          <a:xfrm>
            <a:off x="1207698" y="1854679"/>
            <a:ext cx="9635706" cy="584775"/>
          </a:xfrm>
          <a:prstGeom prst="rect">
            <a:avLst/>
          </a:prstGeom>
          <a:noFill/>
        </p:spPr>
        <p:txBody>
          <a:bodyPr wrap="square" rtlCol="0">
            <a:spAutoFit/>
          </a:bodyPr>
          <a:lstStyle/>
          <a:p>
            <a:r>
              <a:rPr lang="en-US" sz="1600" dirty="0"/>
              <a:t>SQL injection is a web security vulnerability that allows an attacker to interfere with the queries that an application makes to its database. </a:t>
            </a:r>
            <a:endParaRPr lang="en-IN" sz="1600" dirty="0"/>
          </a:p>
        </p:txBody>
      </p:sp>
    </p:spTree>
    <p:extLst>
      <p:ext uri="{BB962C8B-B14F-4D97-AF65-F5344CB8AC3E}">
        <p14:creationId xmlns:p14="http://schemas.microsoft.com/office/powerpoint/2010/main" val="552988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838200" y="0"/>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t>Proof of Concept </a:t>
            </a:r>
            <a:r>
              <a:rPr lang="en-US" dirty="0" smtClean="0"/>
              <a:t>(PoC)-(SQL Injection)</a:t>
            </a:r>
            <a:endParaRPr dirty="0"/>
          </a:p>
        </p:txBody>
      </p:sp>
      <p:sp>
        <p:nvSpPr>
          <p:cNvPr id="153" name="Google Shape;153;p23"/>
          <p:cNvSpPr txBox="1">
            <a:spLocks noGrp="1"/>
          </p:cNvSpPr>
          <p:nvPr>
            <p:ph type="body" idx="1"/>
          </p:nvPr>
        </p:nvSpPr>
        <p:spPr>
          <a:xfrm>
            <a:off x="838200" y="1050870"/>
            <a:ext cx="10515600" cy="435133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000"/>
              <a:buNone/>
            </a:pPr>
            <a:endParaRPr dirty="0"/>
          </a:p>
          <a:p>
            <a:pPr marL="0" lvl="0" indent="0" algn="l" rtl="0">
              <a:lnSpc>
                <a:spcPct val="90000"/>
              </a:lnSpc>
              <a:spcBef>
                <a:spcPts val="1000"/>
              </a:spcBef>
              <a:spcAft>
                <a:spcPts val="0"/>
              </a:spcAft>
              <a:buClr>
                <a:schemeClr val="dk1"/>
              </a:buClr>
              <a:buSzPts val="2000"/>
              <a:buNone/>
            </a:pPr>
            <a:endParaRPr sz="2000" dirty="0"/>
          </a:p>
        </p:txBody>
      </p:sp>
      <p:pic>
        <p:nvPicPr>
          <p:cNvPr id="2" name="Picture 1"/>
          <p:cNvPicPr>
            <a:picLocks noChangeAspect="1"/>
          </p:cNvPicPr>
          <p:nvPr/>
        </p:nvPicPr>
        <p:blipFill>
          <a:blip r:embed="rId3"/>
          <a:stretch>
            <a:fillRect/>
          </a:stretch>
        </p:blipFill>
        <p:spPr>
          <a:xfrm>
            <a:off x="838199" y="1757362"/>
            <a:ext cx="4929459" cy="18053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759125" y="1325563"/>
            <a:ext cx="9100867" cy="369332"/>
          </a:xfrm>
          <a:prstGeom prst="rect">
            <a:avLst/>
          </a:prstGeom>
          <a:noFill/>
        </p:spPr>
        <p:txBody>
          <a:bodyPr wrap="square" rtlCol="0">
            <a:spAutoFit/>
          </a:bodyPr>
          <a:lstStyle/>
          <a:p>
            <a:r>
              <a:rPr lang="en-IN" dirty="0" smtClean="0"/>
              <a:t>After entering invalid credentials for login</a:t>
            </a:r>
            <a:endParaRPr lang="en-IN" dirty="0"/>
          </a:p>
        </p:txBody>
      </p:sp>
      <p:sp>
        <p:nvSpPr>
          <p:cNvPr id="6" name="TextBox 5"/>
          <p:cNvSpPr txBox="1"/>
          <p:nvPr/>
        </p:nvSpPr>
        <p:spPr>
          <a:xfrm>
            <a:off x="838199" y="3777064"/>
            <a:ext cx="6701287" cy="369332"/>
          </a:xfrm>
          <a:prstGeom prst="rect">
            <a:avLst/>
          </a:prstGeom>
          <a:noFill/>
        </p:spPr>
        <p:txBody>
          <a:bodyPr wrap="square" rtlCol="0">
            <a:spAutoFit/>
          </a:bodyPr>
          <a:lstStyle/>
          <a:p>
            <a:r>
              <a:rPr lang="en-IN" dirty="0" smtClean="0"/>
              <a:t>After SQL injection we can easily login without credentials</a:t>
            </a:r>
            <a:endParaRPr lang="en-IN" dirty="0"/>
          </a:p>
        </p:txBody>
      </p:sp>
      <p:pic>
        <p:nvPicPr>
          <p:cNvPr id="7" name="Picture 6"/>
          <p:cNvPicPr>
            <a:picLocks noChangeAspect="1"/>
          </p:cNvPicPr>
          <p:nvPr/>
        </p:nvPicPr>
        <p:blipFill>
          <a:blip r:embed="rId4"/>
          <a:stretch>
            <a:fillRect/>
          </a:stretch>
        </p:blipFill>
        <p:spPr>
          <a:xfrm>
            <a:off x="422695" y="4189727"/>
            <a:ext cx="6875252" cy="22672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 name="TextBox 2"/>
          <p:cNvSpPr txBox="1"/>
          <p:nvPr/>
        </p:nvSpPr>
        <p:spPr>
          <a:xfrm>
            <a:off x="7539486" y="957532"/>
            <a:ext cx="4142117" cy="3970318"/>
          </a:xfrm>
          <a:prstGeom prst="rect">
            <a:avLst/>
          </a:prstGeom>
          <a:noFill/>
        </p:spPr>
        <p:txBody>
          <a:bodyPr wrap="square" rtlCol="0">
            <a:spAutoFit/>
          </a:bodyPr>
          <a:lstStyle/>
          <a:p>
            <a:r>
              <a:rPr lang="en-US" dirty="0"/>
              <a:t>Steps to be followed:</a:t>
            </a:r>
          </a:p>
          <a:p>
            <a:r>
              <a:rPr lang="en-US" dirty="0"/>
              <a:t>1.Open the login page</a:t>
            </a:r>
          </a:p>
          <a:p>
            <a:r>
              <a:rPr lang="en-US" dirty="0"/>
              <a:t>2.Check that on giving a</a:t>
            </a:r>
          </a:p>
          <a:p>
            <a:r>
              <a:rPr lang="en-US" dirty="0"/>
              <a:t> random password, the login is</a:t>
            </a:r>
          </a:p>
          <a:p>
            <a:r>
              <a:rPr lang="en-US" dirty="0"/>
              <a:t> invalid.</a:t>
            </a:r>
          </a:p>
          <a:p>
            <a:r>
              <a:rPr lang="en-US" dirty="0"/>
              <a:t>3.Now add a random username</a:t>
            </a:r>
          </a:p>
          <a:p>
            <a:r>
              <a:rPr lang="en-US" dirty="0"/>
              <a:t> and add the password ‘OR</a:t>
            </a:r>
          </a:p>
          <a:p>
            <a:r>
              <a:rPr lang="en-US" dirty="0"/>
              <a:t> </a:t>
            </a:r>
            <a:r>
              <a:rPr lang="en-US" dirty="0" smtClean="0"/>
              <a:t>1=1--</a:t>
            </a:r>
            <a:endParaRPr lang="en-US" dirty="0"/>
          </a:p>
          <a:p>
            <a:r>
              <a:rPr lang="en-US" dirty="0"/>
              <a:t>4.Now login is successful</a:t>
            </a:r>
          </a:p>
          <a:p>
            <a:r>
              <a:rPr lang="en-US" dirty="0"/>
              <a:t/>
            </a:r>
            <a:br>
              <a:rPr lang="en-US" dirty="0"/>
            </a:br>
            <a:endParaRPr lang="en-US" dirty="0"/>
          </a:p>
          <a:p>
            <a:r>
              <a:rPr lang="en-US" dirty="0"/>
              <a:t>5.This confirms the presence of</a:t>
            </a:r>
          </a:p>
          <a:p>
            <a:r>
              <a:rPr lang="en-US" dirty="0"/>
              <a:t> SQL injection vulnerability</a:t>
            </a:r>
          </a:p>
          <a:p>
            <a:endParaRPr lang="en-IN" dirty="0"/>
          </a:p>
        </p:txBody>
      </p:sp>
    </p:spTree>
    <p:extLst>
      <p:ext uri="{BB962C8B-B14F-4D97-AF65-F5344CB8AC3E}">
        <p14:creationId xmlns:p14="http://schemas.microsoft.com/office/powerpoint/2010/main" val="2843808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838200" y="0"/>
            <a:ext cx="10515600" cy="1325563"/>
          </a:xfrm>
          <a:prstGeom prst="rect">
            <a:avLst/>
          </a:prstGeom>
          <a:noFill/>
          <a:ln>
            <a:noFill/>
          </a:ln>
        </p:spPr>
        <p:txBody>
          <a:bodyPr spcFirstLastPara="1" wrap="square" lIns="91425" tIns="45700" rIns="91425" bIns="45700" anchor="ctr" anchorCtr="0">
            <a:noAutofit/>
          </a:bodyPr>
          <a:lstStyle/>
          <a:p>
            <a:pPr lvl="0">
              <a:buSzPts val="4400"/>
            </a:pPr>
            <a:r>
              <a:rPr lang="en-US" sz="3200" dirty="0"/>
              <a:t>Proof of Concept </a:t>
            </a:r>
            <a:r>
              <a:rPr lang="en-US" sz="3200" dirty="0" smtClean="0"/>
              <a:t>(</a:t>
            </a:r>
            <a:r>
              <a:rPr lang="en-US" sz="3200" dirty="0" err="1" smtClean="0"/>
              <a:t>PoC</a:t>
            </a:r>
            <a:r>
              <a:rPr lang="en-US" sz="3200" dirty="0"/>
              <a:t>)-(SQL Injection) </a:t>
            </a:r>
            <a:r>
              <a:rPr lang="en-US" sz="3200" dirty="0" smtClean="0"/>
              <a:t>Video</a:t>
            </a:r>
            <a:endParaRPr sz="3200" dirty="0"/>
          </a:p>
        </p:txBody>
      </p:sp>
      <p:pic>
        <p:nvPicPr>
          <p:cNvPr id="3" name="task3.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30061" y="1397478"/>
            <a:ext cx="8235351" cy="4632385"/>
          </a:xfrm>
          <a:prstGeom prst="rect">
            <a:avLst/>
          </a:prstGeom>
        </p:spPr>
      </p:pic>
    </p:spTree>
    <p:extLst>
      <p:ext uri="{BB962C8B-B14F-4D97-AF65-F5344CB8AC3E}">
        <p14:creationId xmlns:p14="http://schemas.microsoft.com/office/powerpoint/2010/main" val="20361504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1_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TotalTime>
  <Words>435</Words>
  <Application>Microsoft Office PowerPoint</Application>
  <PresentationFormat>Widescreen</PresentationFormat>
  <Paragraphs>83</Paragraphs>
  <Slides>10</Slides>
  <Notes>10</Notes>
  <HiddenSlides>0</HiddenSlides>
  <MMClips>2</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10</vt:i4>
      </vt:variant>
    </vt:vector>
  </HeadingPairs>
  <TitlesOfParts>
    <vt:vector size="16" baseType="lpstr">
      <vt:lpstr>Arial</vt:lpstr>
      <vt:lpstr>Calibri</vt:lpstr>
      <vt:lpstr>Trebuchet MS</vt:lpstr>
      <vt:lpstr>Wingdings 3</vt:lpstr>
      <vt:lpstr>Facet</vt:lpstr>
      <vt:lpstr>1_Facet</vt:lpstr>
      <vt:lpstr>ETHICAL HACKING  INTERNSHIP TASK-3</vt:lpstr>
      <vt:lpstr>Problem Statement</vt:lpstr>
      <vt:lpstr>Vulnerability Statistics</vt:lpstr>
      <vt:lpstr>1. Cross-site Scripting</vt:lpstr>
      <vt:lpstr>Proof of Concept (PoC)-(Cross Site Scripting)</vt:lpstr>
      <vt:lpstr>Proof of Concept (PoC)-(Cross Site Scripting) Video</vt:lpstr>
      <vt:lpstr>2. SQL Injection</vt:lpstr>
      <vt:lpstr>Proof of Concept (PoC)-(SQL Injection)</vt:lpstr>
      <vt:lpstr>Proof of Concept (PoC)-(SQL Injection) Video</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ETHICAL HACKING  INTERNSHIP TASK-2</dc:title>
  <dc:creator>Windows User</dc:creator>
  <cp:lastModifiedBy>Windows User</cp:lastModifiedBy>
  <cp:revision>12</cp:revision>
  <dcterms:created xsi:type="dcterms:W3CDTF">2021-08-05T08:49:34Z</dcterms:created>
  <dcterms:modified xsi:type="dcterms:W3CDTF">2021-08-05T14:38:42Z</dcterms:modified>
</cp:coreProperties>
</file>

<file path=docProps/thumbnail.jpeg>
</file>